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7" r:id="rId1"/>
  </p:sldMasterIdLst>
  <p:notesMasterIdLst>
    <p:notesMasterId r:id="rId23"/>
  </p:notesMasterIdLst>
  <p:sldIdLst>
    <p:sldId id="444" r:id="rId2"/>
    <p:sldId id="445" r:id="rId3"/>
    <p:sldId id="467" r:id="rId4"/>
    <p:sldId id="447" r:id="rId5"/>
    <p:sldId id="449" r:id="rId6"/>
    <p:sldId id="459" r:id="rId7"/>
    <p:sldId id="450" r:id="rId8"/>
    <p:sldId id="460" r:id="rId9"/>
    <p:sldId id="451" r:id="rId10"/>
    <p:sldId id="461" r:id="rId11"/>
    <p:sldId id="452" r:id="rId12"/>
    <p:sldId id="464" r:id="rId13"/>
    <p:sldId id="453" r:id="rId14"/>
    <p:sldId id="465" r:id="rId15"/>
    <p:sldId id="454" r:id="rId16"/>
    <p:sldId id="466" r:id="rId17"/>
    <p:sldId id="455" r:id="rId18"/>
    <p:sldId id="462" r:id="rId19"/>
    <p:sldId id="456" r:id="rId20"/>
    <p:sldId id="463" r:id="rId21"/>
    <p:sldId id="45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8C"/>
    <a:srgbClr val="FFCCFF"/>
    <a:srgbClr val="FF00FF"/>
    <a:srgbClr val="000066"/>
    <a:srgbClr val="A1BD63"/>
    <a:srgbClr val="006600"/>
    <a:srgbClr val="336600"/>
    <a:srgbClr val="BBD979"/>
    <a:srgbClr val="0033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9" autoAdjust="0"/>
    <p:restoredTop sz="88482" autoAdjust="0"/>
  </p:normalViewPr>
  <p:slideViewPr>
    <p:cSldViewPr>
      <p:cViewPr varScale="1">
        <p:scale>
          <a:sx n="84" d="100"/>
          <a:sy n="84" d="100"/>
        </p:scale>
        <p:origin x="1363" y="82"/>
      </p:cViewPr>
      <p:guideLst>
        <p:guide orient="horz" pos="4319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6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94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17.4.2022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F07EE-69FA-4824-B30A-1662B7D73DD1}" type="slidenum">
              <a:rPr lang="bg-BG" smtClean="0"/>
              <a:pPr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012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76200" y="3319552"/>
            <a:ext cx="9296400" cy="338048"/>
            <a:chOff x="0" y="3200400"/>
            <a:chExt cx="9144000" cy="140495"/>
          </a:xfrm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9144000" cy="45719"/>
            </a:xfrm>
            <a:prstGeom prst="rect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3247556"/>
              <a:ext cx="9144000" cy="45719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95176"/>
              <a:ext cx="9144000" cy="45719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263221"/>
            <a:ext cx="9143999" cy="594779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457200" indent="-457200">
              <a:buFontTx/>
              <a:buNone/>
              <a:defRPr lang="en-US" sz="2000" b="0" cap="none" spc="0" baseline="0" dirty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8200"/>
            <a:ext cx="9143999" cy="762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5400" b="1" kern="1200" spc="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Заглавие на темата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1795552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2000" baseline="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115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115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115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962400"/>
            <a:ext cx="9143999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3600" b="0" kern="1200" spc="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НОМЕР НА ТЕМАТА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02296" y="2743200"/>
            <a:ext cx="7036904" cy="685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bg-BG" sz="4800" b="1" kern="120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2231047"/>
            <a:ext cx="2362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/>
          <p:cNvSpPr txBox="1"/>
          <p:nvPr userDrawn="1"/>
        </p:nvSpPr>
        <p:spPr>
          <a:xfrm>
            <a:off x="1712844" y="1676400"/>
            <a:ext cx="3773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90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48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48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828800" y="3429000"/>
            <a:ext cx="7036904" cy="320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457200" indent="-457200" algn="l" defTabSz="914400" rtl="0" eaLnBrk="1" latinLnBrk="0" hangingPunct="1">
              <a:spcBef>
                <a:spcPct val="0"/>
              </a:spcBef>
              <a:buFont typeface="Arial" panose="020B0604020202020204" pitchFamily="34" charset="0"/>
              <a:buChar char="•"/>
              <a:defRPr lang="bg-BG" sz="3200" b="0" kern="120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76200" y="2431253"/>
            <a:ext cx="9296400" cy="90464"/>
            <a:chOff x="0" y="3189594"/>
            <a:chExt cx="9144000" cy="13684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370228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8600"/>
            <a:ext cx="9144000" cy="645195"/>
          </a:xfrm>
        </p:spPr>
        <p:txBody>
          <a:bodyPr>
            <a:noAutofit/>
          </a:bodyPr>
          <a:lstStyle>
            <a:lvl1pPr marL="914400" indent="0" algn="l">
              <a:defRPr sz="4800" b="1" spc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1219200"/>
            <a:ext cx="8153400" cy="5562600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lang="en-US" sz="3600" b="1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b="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</a:defRPr>
            </a:lvl2pPr>
            <a:lvl3pPr marL="914400" indent="0"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>
              <a:buNone/>
              <a:defRPr lang="en-US" sz="2000" dirty="0" smtClean="0">
                <a:ln>
                  <a:noFill/>
                </a:ln>
                <a:effectLst/>
                <a:latin typeface="Candara" panose="020E0502030303020204" pitchFamily="34" charset="0"/>
              </a:defRPr>
            </a:lvl4pPr>
            <a:lvl5pPr marL="1828800" indent="0">
              <a:buNone/>
              <a:defRPr lang="bg-BG" sz="1800" dirty="0">
                <a:ln>
                  <a:noFill/>
                </a:ln>
                <a:effectLst/>
                <a:latin typeface="Candara" panose="020E05020303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0" y="341245"/>
            <a:ext cx="914400" cy="45720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V</a:t>
            </a:r>
            <a:r>
              <a:rPr lang="en-US" sz="2400" dirty="0">
                <a:solidFill>
                  <a:srgbClr val="FF388C"/>
                </a:solidFill>
                <a:latin typeface="Arial Black" panose="020B0A04020102020204" pitchFamily="34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bg-BG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76200" y="838200"/>
            <a:ext cx="9296400" cy="90464"/>
            <a:chOff x="0" y="3189594"/>
            <a:chExt cx="9144000" cy="13684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2736664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228600"/>
            <a:ext cx="8153400" cy="6553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3600" b="1" kern="1200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kern="120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2pPr>
            <a:lvl3pPr marL="738188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bg-BG" sz="2000" kern="1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47534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647B6-4DF4-4BA6-B689-C87DB92DA6DB}" type="datetimeFigureOut">
              <a:rPr lang="bg-BG" smtClean="0"/>
              <a:t>17.4.2022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87EB-2210-4948-9944-027BD576363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3473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3" r:id="rId2"/>
    <p:sldLayoutId id="2147483825" r:id="rId3"/>
    <p:sldLayoutId id="2147483824" r:id="rId4"/>
    <p:sldLayoutId id="2147483802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localhost/Solutions/S1105-Video-texture.html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://localhost/Solutions/S1106-Spherical-mirror.html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localhost/Solutions/S1107-Texture-with-4-images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localhost/Solutions/S1108-Multiple-textures-2.html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localhost/Solutions/S1109-Earth-with-relief.html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Solutions/S1110-Bingo-balls.html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Solutions/S1101-Data-URI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ixabay.com/illustrations/floral-backdrop-pattern-flower-2985648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ocalhost/Solutions/S1103-Thousand-cubes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www.turbophoto.com/Free-Stock-Images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/Solutions/S1104-Multiple-textures.html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проф. д-р Павел Бойчев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КИТ-ФМИ-СУ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202</a:t>
            </a:r>
            <a:r>
              <a:rPr lang="en-US" dirty="0"/>
              <a:t>2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spcBef>
                <a:spcPct val="0"/>
              </a:spcBef>
            </a:pPr>
            <a:r>
              <a:rPr lang="bg-BG" dirty="0"/>
              <a:t>Задачи за упражнения</a:t>
            </a:r>
            <a:endParaRPr lang="bg-BG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>
                <a:latin typeface="Calibri Light" panose="020F0302020204030204" pitchFamily="34" charset="0"/>
              </a:rPr>
              <a:t>Тема №11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5533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9E492635-45AD-497E-8E96-CAAD74ED157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004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  <a:endParaRPr lang="bg-B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Сферично огледало</a:t>
                </a:r>
              </a:p>
              <a:p>
                <a:pPr lvl="1"/>
                <a:r>
                  <a:rPr lang="bg-BG" dirty="0"/>
                  <a:t>Направете сцената с кубична текстура от парка (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пример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1113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от </a:t>
                </a:r>
                <a:r>
                  <a:rPr lang="bg-BG" dirty="0"/>
                  <a:t>лекцията</a:t>
                </a:r>
                <a:r>
                  <a:rPr lang="en-US" dirty="0"/>
                  <a:t>)</a:t>
                </a:r>
                <a:endParaRPr lang="bg-BG" dirty="0"/>
              </a:p>
              <a:p>
                <a:pPr lvl="1"/>
                <a:r>
                  <a:rPr lang="bg-BG" dirty="0"/>
                  <a:t>Паркът да е летен, а не зимен</a:t>
                </a:r>
              </a:p>
              <a:p>
                <a:pPr lvl="1"/>
                <a:r>
                  <a:rPr lang="bg-BG" dirty="0"/>
                  <a:t>По средата да има метално-огледална сфера, която отразява парка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673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8961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CD2DC25C-7B46-412F-AFBC-C1EE9D531BE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6373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Текстура с четири образа</a:t>
            </a:r>
          </a:p>
          <a:p>
            <a:pPr lvl="1"/>
            <a:r>
              <a:rPr lang="bg-BG" dirty="0"/>
              <a:t>Направете показаните на примера четири куба със съответните им текстури</a:t>
            </a:r>
          </a:p>
          <a:p>
            <a:pPr lvl="1"/>
            <a:r>
              <a:rPr lang="bg-BG" dirty="0"/>
              <a:t>Да се използва една единствена текстура: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99DA4-FDE5-4EB9-85B0-6F74DCCB6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2800" y="3733800"/>
            <a:ext cx="2438400" cy="243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58561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Четири шарки от една и съща текстура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E0630A4B-5732-4823-A478-B578AF0FA60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544" y="1600200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464089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Множество текстури </a:t>
                </a:r>
                <a14:m>
                  <m:oMath xmlns:m="http://schemas.openxmlformats.org/officeDocument/2006/math">
                    <m:r>
                      <a:rPr lang="bg-BG" b="1" i="1" dirty="0" smtClean="0"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endParaRPr lang="bg-BG" dirty="0"/>
              </a:p>
              <a:p>
                <a:pPr lvl="1"/>
                <a:r>
                  <a:rPr lang="bg-BG" dirty="0"/>
                  <a:t>Направете въртящ се куб 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подобно на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i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1104</m:t>
                    </m:r>
                  </m:oMath>
                </a14:m>
                <a:endParaRPr lang="bg-BG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lvl="1"/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Всяка секунда текстурата се сменя </a:t>
                </a:r>
                <a:r>
                  <a:rPr lang="bg-BG" dirty="0"/>
                  <a:t>с една от няколко картинки</a:t>
                </a:r>
              </a:p>
              <a:p>
                <a:pPr lvl="1"/>
                <a:r>
                  <a:rPr lang="bg-BG" dirty="0"/>
                  <a:t>Но има само една текстура и само едно четене на текстура от файл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4333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0EAF1EB3-0D2E-41BF-AE47-71CC11EF93D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1933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Земя с релеф</a:t>
            </a:r>
          </a:p>
          <a:p>
            <a:pPr lvl="1"/>
            <a:r>
              <a:rPr lang="bg-BG" dirty="0"/>
              <a:t>Направете модел на Земята със съответната текстура на сушата и водата</a:t>
            </a:r>
          </a:p>
          <a:p>
            <a:pPr lvl="1"/>
            <a:r>
              <a:rPr lang="bg-BG" dirty="0"/>
              <a:t>Да се вижда релефът на планините – земята да не е идеално сферична</a:t>
            </a:r>
          </a:p>
          <a:p>
            <a:pPr lvl="1"/>
            <a:r>
              <a:rPr lang="bg-BG" dirty="0"/>
              <a:t>Релефът може да не е пропорционален на реалния, а да е усилен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43504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8981AE49-B891-441C-A981-B314C49C30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1004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Бинго топки</a:t>
            </a:r>
          </a:p>
          <a:p>
            <a:pPr lvl="1"/>
            <a:r>
              <a:rPr lang="bg-BG" dirty="0"/>
              <a:t>Направете множество топки за бинго</a:t>
            </a:r>
          </a:p>
          <a:p>
            <a:pPr lvl="1"/>
            <a:r>
              <a:rPr lang="bg-BG" dirty="0"/>
              <a:t>Всяка да е със случайни цветове и номер</a:t>
            </a:r>
          </a:p>
          <a:p>
            <a:pPr lvl="1"/>
            <a:r>
              <a:rPr lang="bg-BG" dirty="0"/>
              <a:t>Да не се ползват външни файлове за текстури или </a:t>
            </a:r>
            <a:r>
              <a:rPr lang="en-US" dirty="0" err="1">
                <a:solidFill>
                  <a:srgbClr val="FF388C"/>
                </a:solidFill>
              </a:rPr>
              <a:t>DataURI</a:t>
            </a:r>
            <a:r>
              <a:rPr lang="bg-BG" dirty="0"/>
              <a:t> текстури, а всичко да се генерира вътрешно в програмата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745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Кодирани в текст текстури</a:t>
            </a:r>
          </a:p>
          <a:p>
            <a:pPr lvl="1"/>
            <a:r>
              <a:rPr lang="bg-BG" dirty="0"/>
              <a:t>Намерете как да кодирате текстура в текст</a:t>
            </a:r>
          </a:p>
          <a:p>
            <a:pPr lvl="1"/>
            <a:r>
              <a:rPr lang="bg-BG" dirty="0"/>
              <a:t>Демонстрирайте, като я приложите върху куб</a:t>
            </a:r>
          </a:p>
        </p:txBody>
      </p:sp>
    </p:spTree>
    <p:extLst>
      <p:ext uri="{BB962C8B-B14F-4D97-AF65-F5344CB8AC3E}">
        <p14:creationId xmlns:p14="http://schemas.microsoft.com/office/powerpoint/2010/main" val="196589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3474648E-481D-4AFC-8F2E-7E5085D386F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2430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268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C2CA1A04-0AD9-4D1B-9422-2C362B5F3D4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9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109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Безшевен дефект</a:t>
                </a:r>
              </a:p>
              <a:p>
                <a:pPr lvl="1"/>
                <a:r>
                  <a:rPr lang="bg-BG" dirty="0"/>
                  <a:t>Тази текстура е безшевна:</a:t>
                </a:r>
                <a:br>
                  <a:rPr lang="en-US" dirty="0"/>
                </a:br>
                <a:r>
                  <a:rPr lang="en-US" sz="2000" dirty="0">
                    <a:hlinkClick r:id="rId2"/>
                  </a:rPr>
                  <a:t>pixabay.com/illustrations/floral-backdrop-pattern-flower-2985648/</a:t>
                </a:r>
                <a:endParaRPr lang="bg-BG" sz="2000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endParaRPr lang="bg-BG" dirty="0"/>
              </a:p>
              <a:p>
                <a:pPr lvl="1"/>
                <a:r>
                  <a:rPr lang="bg-BG" dirty="0"/>
                  <a:t>Но има малки дефекти, които нарушават </a:t>
                </a:r>
                <a:r>
                  <a:rPr lang="bg-BG" dirty="0" err="1"/>
                  <a:t>безшевността</a:t>
                </a:r>
                <a:r>
                  <a:rPr lang="bg-BG" dirty="0"/>
                  <a:t> – намерете поне </a:t>
                </a:r>
                <a14:m>
                  <m:oMath xmlns:m="http://schemas.openxmlformats.org/officeDocument/2006/math">
                    <m:r>
                      <a:rPr lang="bg-BG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bg-BG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3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400D2D6-189F-4EA5-8684-AA264792AEB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96640" y="3048000"/>
            <a:ext cx="1950720" cy="1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12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 err="1"/>
                  <a:t>Хиляд</a:t>
                </a:r>
                <a:r>
                  <a:rPr lang="en-US" dirty="0"/>
                  <a:t>a</a:t>
                </a:r>
                <a:r>
                  <a:rPr lang="bg-BG" dirty="0"/>
                  <a:t> кубчета</a:t>
                </a:r>
              </a:p>
              <a:p>
                <a:pPr lvl="1"/>
                <a:r>
                  <a:rPr lang="bg-BG" dirty="0"/>
                  <a:t>Направете голям куб</a:t>
                </a:r>
                <a:r>
                  <a:rPr lang="en-US" dirty="0"/>
                  <a:t> </a:t>
                </a:r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от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1000</m:t>
                    </m:r>
                  </m:oMath>
                </a14:m>
                <a:r>
                  <a:rPr lang="bg-BG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малки кубчета</a:t>
                </a:r>
                <a:endParaRPr lang="bg-BG" dirty="0"/>
              </a:p>
              <a:p>
                <a:pPr lvl="1"/>
                <a:r>
                  <a:rPr lang="bg-BG" dirty="0"/>
                  <a:t>Геометрично да има само един куб, а малките кубчета да са илюзия</a:t>
                </a:r>
              </a:p>
              <a:p>
                <a:pPr lvl="1"/>
                <a:r>
                  <a:rPr lang="bg-BG" dirty="0"/>
                  <a:t>Направете си сами текстура с „подръчни средства“</a:t>
                </a:r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2317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090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2A0C8B3E-439A-4F6D-BE0E-645FC2B4ABB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9753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Множество текстури</a:t>
            </a:r>
          </a:p>
          <a:p>
            <a:pPr lvl="1"/>
            <a:r>
              <a:rPr lang="bg-BG" dirty="0"/>
              <a:t>Направете въртящ се куб</a:t>
            </a:r>
          </a:p>
          <a:p>
            <a:pPr lvl="1"/>
            <a:r>
              <a:rPr lang="bg-BG" dirty="0"/>
              <a:t>Всяка секунда текстурата му се сменя с една от няколко текстури</a:t>
            </a:r>
          </a:p>
          <a:p>
            <a:pPr lvl="1"/>
            <a:r>
              <a:rPr lang="bg-BG" dirty="0"/>
              <a:t>Текстурите да се четат от файл еднократно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F7272EF0-350A-44B7-A93E-A2FC8E0A05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2240" y="4419600"/>
            <a:ext cx="1737360" cy="1737360"/>
          </a:xfrm>
          <a:prstGeom prst="rect">
            <a:avLst/>
          </a:prstGeom>
        </p:spPr>
      </p:pic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5CB1EE86-FA91-4508-BCFC-77D51E0F47E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4419600"/>
            <a:ext cx="1737360" cy="1737360"/>
          </a:xfrm>
          <a:prstGeom prst="rect">
            <a:avLst/>
          </a:prstGeom>
        </p:spPr>
      </p:pic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41DEEAF0-ED72-44D1-815C-2084180C56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3680" y="4419600"/>
            <a:ext cx="1737360" cy="1737360"/>
          </a:xfrm>
          <a:prstGeom prst="rect">
            <a:avLst/>
          </a:prstGeom>
        </p:spPr>
      </p:pic>
      <p:pic>
        <p:nvPicPr>
          <p:cNvPr id="12" name="Picture 11">
            <a:hlinkClick r:id="rId2"/>
            <a:extLst>
              <a:ext uri="{FF2B5EF4-FFF2-40B4-BE49-F238E27FC236}">
                <a16:creationId xmlns:a16="http://schemas.microsoft.com/office/drawing/2014/main" id="{BCD77A0E-0276-4888-8F8C-B36A937628D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2960" y="4419600"/>
            <a:ext cx="173736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2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14FAEB93-F98D-4299-A768-81C1DBBAEEF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43987"/>
            <a:ext cx="7315200" cy="3970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6750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Видео текстура</a:t>
                </a:r>
              </a:p>
              <a:p>
                <a:pPr lvl="1"/>
                <a:r>
                  <a:rPr lang="bg-BG" dirty="0"/>
                  <a:t>Намерете или създайте кратък видео файл</a:t>
                </a:r>
              </a:p>
              <a:p>
                <a:pPr lvl="1"/>
                <a:r>
                  <a:rPr lang="bg-BG" dirty="0"/>
                  <a:t>Прожектирайте го като текстура върху обект, който се върти в </a:t>
                </a:r>
                <a14:m>
                  <m:oMath xmlns:m="http://schemas.openxmlformats.org/officeDocument/2006/math">
                    <m:r>
                      <a:rPr lang="bg-BG" i="0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m:rPr>
                        <m:sty m:val="p"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endParaRPr lang="bg-BG" dirty="0"/>
              </a:p>
              <a:p>
                <a:r>
                  <a:rPr lang="bg-BG" dirty="0"/>
                  <a:t>За любопитните</a:t>
                </a:r>
              </a:p>
              <a:p>
                <a:pPr lvl="1"/>
                <a:r>
                  <a:rPr lang="bg-BG" dirty="0"/>
                  <a:t>Направете същото, но с видео от камерата</a:t>
                </a:r>
              </a:p>
              <a:p>
                <a:pPr lvl="1"/>
                <a:r>
                  <a:rPr lang="bg-BG" dirty="0"/>
                  <a:t>Може ли от двете страни на обекта да се показва видео от предната и задната камера?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r="-186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69018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RV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4F81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13105</TotalTime>
  <Words>370</Words>
  <Application>Microsoft Office PowerPoint</Application>
  <PresentationFormat>On-screen Show (4:3)</PresentationFormat>
  <Paragraphs>60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Arial Black</vt:lpstr>
      <vt:lpstr>Calibri</vt:lpstr>
      <vt:lpstr>Calibri Light</vt:lpstr>
      <vt:lpstr>Cambria</vt:lpstr>
      <vt:lpstr>Cambria Math</vt:lpstr>
      <vt:lpstr>Candara</vt:lpstr>
      <vt:lpstr>Verdana</vt:lpstr>
      <vt:lpstr>Wingdings</vt:lpstr>
      <vt:lpstr>Wingdings 2</vt:lpstr>
      <vt:lpstr>Custom Design</vt:lpstr>
      <vt:lpstr>проф. д-р Павел Бойчев    КИТ-ФМИ-СУ    2022</vt:lpstr>
      <vt:lpstr>Задача №1</vt:lpstr>
      <vt:lpstr>PowerPoint Presentation</vt:lpstr>
      <vt:lpstr>Задача №2</vt:lpstr>
      <vt:lpstr>Задача №3</vt:lpstr>
      <vt:lpstr>PowerPoint Presentation</vt:lpstr>
      <vt:lpstr>Задача №4</vt:lpstr>
      <vt:lpstr>PowerPoint Presentation</vt:lpstr>
      <vt:lpstr>Задача №5</vt:lpstr>
      <vt:lpstr>PowerPoint Presentation</vt:lpstr>
      <vt:lpstr>Задача №6</vt:lpstr>
      <vt:lpstr>PowerPoint Presentation</vt:lpstr>
      <vt:lpstr>Задача №7*</vt:lpstr>
      <vt:lpstr>PowerPoint Presentation</vt:lpstr>
      <vt:lpstr>Задача №8*</vt:lpstr>
      <vt:lpstr>PowerPoint Presentation</vt:lpstr>
      <vt:lpstr>Задача №9**</vt:lpstr>
      <vt:lpstr>PowerPoint Presentation</vt:lpstr>
      <vt:lpstr>Задача №10**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проф. д-р Павел Бойчев    КИТ-ФМИ-СУ    2022</dc:title>
  <dc:creator>Pavel Boytchev</dc:creator>
  <cp:lastModifiedBy>Pavel Boytchev</cp:lastModifiedBy>
  <cp:revision>573</cp:revision>
  <dcterms:created xsi:type="dcterms:W3CDTF">2013-12-13T09:03:57Z</dcterms:created>
  <dcterms:modified xsi:type="dcterms:W3CDTF">2022-04-17T11:13:35Z</dcterms:modified>
</cp:coreProperties>
</file>

<file path=docProps/thumbnail.jpeg>
</file>